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1" r:id="rId2"/>
    <p:sldMasterId id="2147483715" r:id="rId3"/>
    <p:sldMasterId id="2147483717" r:id="rId4"/>
  </p:sldMasterIdLst>
  <p:notesMasterIdLst>
    <p:notesMasterId r:id="rId10"/>
  </p:notesMasterIdLst>
  <p:handoutMasterIdLst>
    <p:handoutMasterId r:id="rId11"/>
  </p:handoutMasterIdLst>
  <p:sldIdLst>
    <p:sldId id="284" r:id="rId5"/>
    <p:sldId id="285" r:id="rId6"/>
    <p:sldId id="286" r:id="rId7"/>
    <p:sldId id="287" r:id="rId8"/>
    <p:sldId id="289" r:id="rId9"/>
  </p:sldIdLst>
  <p:sldSz cx="12192000" cy="6858000"/>
  <p:notesSz cx="6858000" cy="9144000"/>
  <p:embeddedFontLst>
    <p:embeddedFont>
      <p:font typeface="Arial Narrow" panose="020B0604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3399"/>
    <a:srgbClr val="FFFFFF"/>
    <a:srgbClr val="4381B2"/>
    <a:srgbClr val="285D88"/>
    <a:srgbClr val="FAD01A"/>
    <a:srgbClr val="595F77"/>
    <a:srgbClr val="979CB8"/>
    <a:srgbClr val="FFCD3F"/>
    <a:srgbClr val="85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 autoAdjust="0"/>
    <p:restoredTop sz="85692" autoAdjust="0"/>
  </p:normalViewPr>
  <p:slideViewPr>
    <p:cSldViewPr snapToGrid="0">
      <p:cViewPr>
        <p:scale>
          <a:sx n="92" d="100"/>
          <a:sy n="92" d="100"/>
        </p:scale>
        <p:origin x="6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273" cy="457747"/>
          </a:xfrm>
          <a:prstGeom prst="rect">
            <a:avLst/>
          </a:prstGeom>
        </p:spPr>
        <p:txBody>
          <a:bodyPr vert="horz" lIns="90361" tIns="45181" rIns="90361" bIns="451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149" y="0"/>
            <a:ext cx="2972273" cy="457747"/>
          </a:xfrm>
          <a:prstGeom prst="rect">
            <a:avLst/>
          </a:prstGeom>
        </p:spPr>
        <p:txBody>
          <a:bodyPr vert="horz" lIns="90361" tIns="45181" rIns="90361" bIns="45181" rtlCol="0"/>
          <a:lstStyle>
            <a:lvl1pPr algn="r">
              <a:defRPr sz="1200"/>
            </a:lvl1pPr>
          </a:lstStyle>
          <a:p>
            <a:fld id="{85BF77C3-517D-4CB5-A91B-32DDF757A951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6253"/>
            <a:ext cx="2972273" cy="457747"/>
          </a:xfrm>
          <a:prstGeom prst="rect">
            <a:avLst/>
          </a:prstGeom>
        </p:spPr>
        <p:txBody>
          <a:bodyPr vert="horz" lIns="90361" tIns="45181" rIns="90361" bIns="451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149" y="8686253"/>
            <a:ext cx="2972273" cy="457747"/>
          </a:xfrm>
          <a:prstGeom prst="rect">
            <a:avLst/>
          </a:prstGeom>
        </p:spPr>
        <p:txBody>
          <a:bodyPr vert="horz" lIns="90361" tIns="45181" rIns="90361" bIns="45181" rtlCol="0" anchor="b"/>
          <a:lstStyle>
            <a:lvl1pPr algn="r">
              <a:defRPr sz="1200"/>
            </a:lvl1pPr>
          </a:lstStyle>
          <a:p>
            <a:fld id="{8B519728-0ED6-4BB3-A599-C871C9549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0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1" tIns="91421" rIns="91421" bIns="91421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39185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(school, major, mentor)</a:t>
            </a:r>
          </a:p>
          <a:p>
            <a:r>
              <a:rPr lang="en-US" dirty="0"/>
              <a:t>In this room, raise your hand if a family member or someone you know has experienced or seen someone have a stroke.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14B2A-F06C-48C2-BB94-C7F267F6F7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6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I Care?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Strokes are brain attacks, and lead to the death of 2 million brain cells every minute. It is the 5</a:t>
            </a:r>
            <a:r>
              <a:rPr lang="en-US" baseline="30000" dirty="0"/>
              <a:t>th</a:t>
            </a:r>
            <a:r>
              <a:rPr lang="en-US" dirty="0"/>
              <a:t> leading cause of death in the US and is the number 1 killer in China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million 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suffer 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stroke worldwide each year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Of these, 5 million die and another 5 million are permanently disabled. 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Within the US, </a:t>
            </a:r>
            <a:r>
              <a:rPr lang="en-US" b="1" dirty="0"/>
              <a:t>795,000</a:t>
            </a:r>
            <a:r>
              <a:rPr lang="en-US" dirty="0"/>
              <a:t> have a stroke every year and of these people: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610,000</a:t>
            </a:r>
            <a:r>
              <a:rPr lang="en-US" dirty="0"/>
              <a:t> of them are having a stroke for the first time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140,000</a:t>
            </a:r>
            <a:r>
              <a:rPr lang="en-US" dirty="0"/>
              <a:t> of them will die, and </a:t>
            </a:r>
            <a:r>
              <a:rPr lang="en-US" b="1" dirty="0"/>
              <a:t>185,000</a:t>
            </a:r>
            <a:r>
              <a:rPr lang="en-US" dirty="0"/>
              <a:t> of them will have one again.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From these numbers, you can tell that strokes are a big issue – almost 1 in 20 people have one in the US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There’s even a chance that even one of us would get one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Within the time that I have been talking – roughly 40 seconds, someone in the US has had a stroke and may possibly be left permanently disabled if not dead. Stroke is a leading cause of serious long-term disability. Stroke reduces mobility in more than half of stroke survivors age 65 and over.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window for applying drugs such as </a:t>
            </a:r>
            <a:r>
              <a:rPr lang="en-US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tPA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4½ hours after the onset of a patient’s symptoms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“Mini-strokes” occur in approximately </a:t>
            </a:r>
            <a:r>
              <a:rPr lang="en-US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240,000 </a:t>
            </a: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per year and indicate that a future stroke may occur</a:t>
            </a:r>
            <a:endParaRPr lang="en-US" dirty="0"/>
          </a:p>
          <a:p>
            <a:endParaRPr lang="en-US" sz="1000" dirty="0"/>
          </a:p>
          <a:p>
            <a:endParaRPr lang="en-US" sz="100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14B2A-F06C-48C2-BB94-C7F267F6F7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7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Solution: </a:t>
            </a:r>
            <a:r>
              <a:rPr lang="en-US" dirty="0" err="1"/>
              <a:t>iPhoneX</a:t>
            </a:r>
            <a:r>
              <a:rPr lang="en-US" dirty="0"/>
              <a:t> </a:t>
            </a:r>
            <a:r>
              <a:rPr lang="en-US" dirty="0" err="1"/>
              <a:t>TrueDepth</a:t>
            </a:r>
            <a:r>
              <a:rPr lang="en-US" dirty="0"/>
              <a:t> scanning for Stroke Detection -&gt; Rehabilitation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Our phones are always with us, no matter where we are.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use them to communicate, plan, entertain, why not for health that tracks how our body is doing? One way is through facial scanning/monitoring EEG.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TrueDepth</a:t>
            </a:r>
            <a:r>
              <a:rPr lang="en-US" dirty="0"/>
              <a:t> Camera in the </a:t>
            </a:r>
            <a:r>
              <a:rPr lang="en-US" dirty="0" err="1"/>
              <a:t>iPhoneX</a:t>
            </a:r>
            <a:r>
              <a:rPr lang="en-US" dirty="0"/>
              <a:t> allows for 3D scanning and accurate depth perception from just your phone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Scan your face, analyze your voice, and maybe even test your balance to indicate any symptoms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Track and analyze true metrics of your face, retaining a good idea of what your face should look like.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CDC recommends the FAST approach and we can digitize this simple process using an </a:t>
            </a:r>
            <a:r>
              <a:rPr lang="en-US" dirty="0" err="1"/>
              <a:t>iPhoneX</a:t>
            </a:r>
            <a:r>
              <a:rPr lang="en-US" dirty="0"/>
              <a:t> to track deviations in health issues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Sudden trouble with slurred speech, imbalance, blurred vision, understanding speech, and weakness of body (one side), face, </a:t>
            </a:r>
            <a:r>
              <a:rPr lang="en-US" dirty="0" err="1"/>
              <a:t>etc</a:t>
            </a:r>
            <a:r>
              <a:rPr lang="en-US" dirty="0"/>
              <a:t> are good indications of whether we’re having one.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can have a stroke onset without you realizing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 signs of an ischemic stroke may be evident as early as seven days before an attack and require urgent treatment to prevent serious damage to the brain, according to a study of stroke patients.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Mini strokes/silent strokes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diagnostics or specialized protocol, (EMS) providers fail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time.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stroke effects on lifestyle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specifics of orofacial impairment post stroke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14B2A-F06C-48C2-BB94-C7F267F6F7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76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Solution, the </a:t>
            </a:r>
            <a:r>
              <a:rPr lang="en-US" dirty="0" err="1"/>
              <a:t>iPhoneX</a:t>
            </a:r>
            <a:r>
              <a:rPr lang="en-US" dirty="0"/>
              <a:t> can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Detect</a:t>
            </a:r>
            <a:r>
              <a:rPr lang="en-US" dirty="0"/>
              <a:t> mini strokes/strokes when they occur, in order to quickly make use of the 4.5 hour window stroke victims have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Rehabilitate </a:t>
            </a:r>
            <a:r>
              <a:rPr lang="en-US" b="0" dirty="0"/>
              <a:t>victims of stroke by providing remote quality/consistent/objective care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 a challenge in seeking and being provided quality/consistent care for individuals that can be solved with an </a:t>
            </a:r>
            <a:r>
              <a:rPr lang="en-US" dirty="0" err="1"/>
              <a:t>iPhoneX</a:t>
            </a:r>
            <a:r>
              <a:rPr lang="en-US" dirty="0"/>
              <a:t> app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Expensive and difficult to handle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Require an objective measure of what features are impaired. 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Clinical practices are visually based and this fast pace leads to difficulty in monitoring recovery and rehab</a:t>
            </a:r>
          </a:p>
          <a:p>
            <a:endParaRPr lang="en-US" dirty="0"/>
          </a:p>
          <a:p>
            <a:r>
              <a:rPr lang="en-US" dirty="0"/>
              <a:t>A pleasant and easy user interface for ”Digitizing the FAST approach”</a:t>
            </a:r>
          </a:p>
          <a:p>
            <a:r>
              <a:rPr lang="en-US" dirty="0"/>
              <a:t>Active/Passive user tracking of face scans, voice,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scan their face -&gt; Analyze for face asymmetry, feature detection, and any signs of weakness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test their balance with a series of steps -&gt; Accelerometer tracks motion and movement with feedback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speak tongue twisters/phrases -&gt; Voice analysis and feedback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“Hey Siri, how does my voice sound?, The sky is blue or Peter piper picked a peck of pickled peppers”</a:t>
            </a:r>
          </a:p>
          <a:p>
            <a:pPr marL="0" indent="0">
              <a:buFontTx/>
              <a:buNone/>
            </a:pPr>
            <a:r>
              <a:rPr lang="en-US" dirty="0"/>
              <a:t>Users are finally notified of any deviation in facial features, voice analysis, and typical heart beat activity.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necessary, call EMS at the tap of a button.</a:t>
            </a:r>
          </a:p>
          <a:p>
            <a:pPr mar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 one third of people who have a stroke develop aphasia: difficulties with language and communication that can include speaking, understanding, reading and writing.</a:t>
            </a:r>
          </a:p>
          <a:p>
            <a:pPr mar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For patients and their loved ones, it can add another layer of frustration and anxiety to an already difficult situation.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high intensity speech therapy can help speed up recovery.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Speech Language Pathologists are not easily accessible. Therapy can be challenging, boring, and hard to stick with.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Individual, on-demand therapy can help fix that. Voice/Facial activated lessons that are curated by actual speech pathologists or facial therapy specialists can be used to improve speech and language performance and facial paralysis.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platform would be a mobile application that provides a good user experience.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bring our phones everywhere, it should also be an extension that monitors our health for our own benefit.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14B2A-F06C-48C2-BB94-C7F267F6F7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36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Tech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Cerebrotech</a:t>
            </a:r>
            <a:r>
              <a:rPr lang="en-US" dirty="0"/>
              <a:t> Medical Systems – VIPS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Meant for ambulance usage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92% accuracy; not common, not available for purchase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Camera/Video Analysis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commercialized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Lighting and depth issues lead to decreased accuracy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87/89% accuracy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interface for recovery treatment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TrueDepth</a:t>
            </a:r>
            <a:r>
              <a:rPr lang="en-US" dirty="0"/>
              <a:t> Camera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iPhones are popular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Apps can be easily updated to include certified speech/facial activated games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Depth cameras will be increasingly available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Get scanned with every unlock of your phone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Stroke costs the US a lot, and it can extend globally to countries like China</a:t>
            </a: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$34 billion estimate, and the 800,000 occurrences per year in the US, this amounts to approximately $30-40k savings depending on prevention and rehabilitation.</a:t>
            </a: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purchases of $4.99 per subscription and 200,000 downloads a year, that’s $1,000,000/year from new users, rehab lasts for approximately two.</a:t>
            </a: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licensing can happen with therapists, speech pathologists, and hospitals</a:t>
            </a: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the following: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54 stroke survivors, 40 independent, 12 modified dependence, and 2 dependent at the time of discharge from inpatient rehabilitation. 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and medications the first year post inpatient rehabilitation discharge was $17,081. 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of medication was $5,392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Yearly rehabilitation service utilization was $11,689.</a:t>
            </a: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software for rehabilitation/detection of stroke in patients is definitely possible, as seen in competitors.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make it increasingly accurate to avoid false alarms, and improve rehabilitation of stroke victims through 3D scanning and additional features.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current stroke detection victims available to the common user without being too intrusive/inconvenient in style/daily use.</a:t>
            </a:r>
          </a:p>
          <a:p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necessary to explain technologies:</a:t>
            </a:r>
          </a:p>
          <a:p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Cerebrotech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Medical Systems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Worn like a visor, picks up emergent large-vessel occlusion in patients with suspected stroke: with up to 92 percent accuracy.</a:t>
            </a:r>
          </a:p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standard physical examination achieved between 40 to 89 percent accuracy in identifying patients with large-vessel occlusion, all of whom could benefit from endovascular therapy.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Volumetric impedance phase shift spectroscopy (VIPS) device </a:t>
            </a:r>
          </a:p>
          <a:p>
            <a:pPr marL="17145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by sending low-energy radio waves through the brain, which change frequency when passing through fluids. </a:t>
            </a:r>
          </a:p>
          <a:p>
            <a:pPr marL="628650" lvl="1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Waves are reflected back through the brain, and then detected by the device. </a:t>
            </a:r>
          </a:p>
          <a:p>
            <a:pPr marL="628650" lvl="1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patient has a severe stroke, the brain’s fluids change, which produces an asymmetry in the radio waves detected by the VIPS device. </a:t>
            </a:r>
          </a:p>
          <a:p>
            <a:pPr marL="628650" lvl="1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greater the asymmetry, the more severe the stroke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 common-place item that can be easily accessible for individuals. No one wears such a bulky visor around</a:t>
            </a:r>
          </a:p>
          <a:p>
            <a:pPr marL="0" lvl="0" indent="0">
              <a:buFontTx/>
              <a:buNone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Camera/Video Analysis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analysis uses facial landmarking and optic flow algorithms to detect facial weakness in videos.</a:t>
            </a:r>
          </a:p>
          <a:p>
            <a:pPr marL="628650" lvl="1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analysis with optic flow can fall short when introduced with dynamic lighting. 3D capture with IR is a better approach</a:t>
            </a:r>
          </a:p>
          <a:p>
            <a:pPr marL="171450" lvl="0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camera research with Intel Real Sense and SDM algorithm for landmarking was done. </a:t>
            </a:r>
          </a:p>
          <a:p>
            <a:pPr marL="628650" lvl="1" indent="-171450">
              <a:buFontTx/>
              <a:buChar char="-"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87% accuracy in detecting orofacial impairments in patients post stroke during speech/non-speech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14B2A-F06C-48C2-BB94-C7F267F6F7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07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3B7CB-5554-4D8A-8D22-F37D72325AD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384425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25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56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81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4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2DEF9-0F57-45F2-B92C-780E2F62419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30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2DEF9-0F57-45F2-B92C-780E2F62419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46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2DEF9-0F57-45F2-B92C-780E2F62419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9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2DEF9-0F57-45F2-B92C-780E2F62419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21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hf hdr="0" ftr="0"/>
  <p:txStyles>
    <p:titleStyle>
      <a:lvl1pPr algn="ctr" defTabSz="121917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OV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11.gi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0.png"/><Relationship Id="rId5" Type="http://schemas.microsoft.com/office/2007/relationships/media" Target="../media/media3.MOV"/><Relationship Id="rId10" Type="http://schemas.openxmlformats.org/officeDocument/2006/relationships/image" Target="../media/image9.png"/><Relationship Id="rId4" Type="http://schemas.openxmlformats.org/officeDocument/2006/relationships/video" Target="../media/media2.MOV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3941161"/>
            <a:ext cx="8534400" cy="227823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Frank Pang</a:t>
            </a:r>
          </a:p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Computer Science, University of Southern California</a:t>
            </a:r>
          </a:p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</a:rPr>
              <a:t>Mentor: Matthew Sullivan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TrueDepth</a:t>
            </a:r>
            <a:r>
              <a:rPr lang="en-US" sz="5400" dirty="0"/>
              <a:t> </a:t>
            </a:r>
            <a:br>
              <a:rPr lang="en-US" sz="5400" dirty="0"/>
            </a:br>
            <a:r>
              <a:rPr lang="en-US" sz="3600" dirty="0"/>
              <a:t>Stroke Detection and Rehabilitation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2516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17" y="335574"/>
            <a:ext cx="11377083" cy="6352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Problem: “Brain Attacks”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D2BD48-1EC8-C944-BECF-8D9276812B4C}"/>
              </a:ext>
            </a:extLst>
          </p:cNvPr>
          <p:cNvGrpSpPr/>
          <p:nvPr/>
        </p:nvGrpSpPr>
        <p:grpSpPr>
          <a:xfrm>
            <a:off x="8643498" y="4068311"/>
            <a:ext cx="3062294" cy="2028516"/>
            <a:chOff x="6473331" y="1528995"/>
            <a:chExt cx="3062294" cy="2028516"/>
          </a:xfrm>
        </p:grpSpPr>
        <p:pic>
          <p:nvPicPr>
            <p:cNvPr id="2050" name="Picture 2" descr="one in twenty icon">
              <a:extLst>
                <a:ext uri="{FF2B5EF4-FFF2-40B4-BE49-F238E27FC236}">
                  <a16:creationId xmlns:a16="http://schemas.microsoft.com/office/drawing/2014/main" id="{1A67878C-0E38-47AA-AE25-957828304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460" y="2260862"/>
              <a:ext cx="2960905" cy="129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67372E-0FFC-4AAB-BACF-BED1ED45D816}"/>
                </a:ext>
              </a:extLst>
            </p:cNvPr>
            <p:cNvSpPr txBox="1"/>
            <p:nvPr/>
          </p:nvSpPr>
          <p:spPr>
            <a:xfrm>
              <a:off x="6473331" y="1528995"/>
              <a:ext cx="30622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rgbClr val="333399"/>
                  </a:solidFill>
                  <a:latin typeface="Impact" panose="020B0806030902050204" pitchFamily="34" charset="0"/>
                </a:rPr>
                <a:t>1 </a:t>
              </a:r>
              <a:r>
                <a:rPr lang="en-US" sz="3200" dirty="0">
                  <a:solidFill>
                    <a:srgbClr val="333399"/>
                  </a:solidFill>
                  <a:latin typeface="Impact" panose="020B0806030902050204" pitchFamily="34" charset="0"/>
                </a:rPr>
                <a:t>in</a:t>
              </a:r>
              <a:r>
                <a:rPr lang="en-US" sz="6000" dirty="0">
                  <a:solidFill>
                    <a:srgbClr val="333399"/>
                  </a:solidFill>
                  <a:latin typeface="Impact" panose="020B0806030902050204" pitchFamily="34" charset="0"/>
                </a:rPr>
                <a:t> 20 </a:t>
              </a:r>
              <a:r>
                <a:rPr lang="en-US" sz="2800" dirty="0">
                  <a:solidFill>
                    <a:srgbClr val="333399"/>
                  </a:solidFill>
                  <a:latin typeface="Impact" panose="020B0806030902050204" pitchFamily="34" charset="0"/>
                </a:rPr>
                <a:t>deaths</a:t>
              </a:r>
              <a:endParaRPr lang="en-US" sz="6000" dirty="0">
                <a:solidFill>
                  <a:srgbClr val="33339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0B51F7-7290-4604-9134-F623F2D5638E}"/>
              </a:ext>
            </a:extLst>
          </p:cNvPr>
          <p:cNvGrpSpPr/>
          <p:nvPr/>
        </p:nvGrpSpPr>
        <p:grpSpPr>
          <a:xfrm>
            <a:off x="9180331" y="1641887"/>
            <a:ext cx="2018671" cy="1988629"/>
            <a:chOff x="1422667" y="3698782"/>
            <a:chExt cx="2944795" cy="29009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C55F63-D964-41D6-9F90-F0321D28EEB3}"/>
                </a:ext>
              </a:extLst>
            </p:cNvPr>
            <p:cNvSpPr/>
            <p:nvPr/>
          </p:nvSpPr>
          <p:spPr>
            <a:xfrm>
              <a:off x="1422667" y="3698782"/>
              <a:ext cx="2900971" cy="29009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4F2DED-BF48-46FC-8C8D-BDFE9C30EFB1}"/>
                </a:ext>
              </a:extLst>
            </p:cNvPr>
            <p:cNvSpPr txBox="1"/>
            <p:nvPr/>
          </p:nvSpPr>
          <p:spPr>
            <a:xfrm>
              <a:off x="1422667" y="4026821"/>
              <a:ext cx="2944795" cy="224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r>
                <a:rPr lang="en-US" sz="5400" b="1" baseline="30000" dirty="0">
                  <a:solidFill>
                    <a:schemeClr val="bg1"/>
                  </a:solidFill>
                  <a:latin typeface="Impact" panose="020B0806030902050204" pitchFamily="34" charset="0"/>
                </a:rPr>
                <a:t>th</a:t>
              </a:r>
              <a:endParaRPr lang="en-US" sz="54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Leading cause of death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534BEA-182B-8543-A09B-D300E69E6DB1}"/>
              </a:ext>
            </a:extLst>
          </p:cNvPr>
          <p:cNvGrpSpPr/>
          <p:nvPr/>
        </p:nvGrpSpPr>
        <p:grpSpPr>
          <a:xfrm>
            <a:off x="521468" y="1249762"/>
            <a:ext cx="7791206" cy="5289151"/>
            <a:chOff x="5683697" y="2813232"/>
            <a:chExt cx="4857303" cy="3297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1F94D3-9568-3443-8A58-C936FDC9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3697" y="2813232"/>
              <a:ext cx="4857303" cy="32974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F4BA47-8079-F543-ACB9-A4D876463008}"/>
                </a:ext>
              </a:extLst>
            </p:cNvPr>
            <p:cNvSpPr txBox="1"/>
            <p:nvPr/>
          </p:nvSpPr>
          <p:spPr>
            <a:xfrm>
              <a:off x="5751580" y="3986279"/>
              <a:ext cx="960928" cy="159259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795,000 610,000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140,000 185,000</a:t>
              </a:r>
            </a:p>
            <a:p>
              <a:r>
                <a:rPr lang="en-US" sz="3200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240,000</a:t>
              </a:r>
              <a:endParaRPr lang="en-US" sz="24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93B277-8F74-8D4F-BF59-402C20E8AE89}"/>
              </a:ext>
            </a:extLst>
          </p:cNvPr>
          <p:cNvSpPr txBox="1"/>
          <p:nvPr/>
        </p:nvSpPr>
        <p:spPr>
          <a:xfrm>
            <a:off x="630357" y="1358928"/>
            <a:ext cx="203664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Impact" panose="020B0806030902050204" pitchFamily="34" charset="0"/>
              </a:rPr>
              <a:t>15,000,000</a:t>
            </a:r>
          </a:p>
          <a:p>
            <a:r>
              <a:rPr lang="en-US" sz="3200" b="1" dirty="0">
                <a:solidFill>
                  <a:schemeClr val="bg1"/>
                </a:solidFill>
                <a:latin typeface="Impact" panose="020B0806030902050204" pitchFamily="34" charset="0"/>
              </a:rPr>
              <a:t>5,000,000</a:t>
            </a:r>
          </a:p>
          <a:p>
            <a:r>
              <a:rPr lang="en-US" sz="3200" b="1" dirty="0">
                <a:solidFill>
                  <a:schemeClr val="bg1"/>
                </a:solidFill>
                <a:latin typeface="Impact" panose="020B0806030902050204" pitchFamily="34" charset="0"/>
              </a:rPr>
              <a:t>5,000,000</a:t>
            </a:r>
          </a:p>
        </p:txBody>
      </p:sp>
    </p:spTree>
    <p:extLst>
      <p:ext uri="{BB962C8B-B14F-4D97-AF65-F5344CB8AC3E}">
        <p14:creationId xmlns:p14="http://schemas.microsoft.com/office/powerpoint/2010/main" val="339078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3" y="190821"/>
            <a:ext cx="11316929" cy="6486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Solution: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EEB3969-AF03-411F-B4A4-9431D13E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034" y="261087"/>
            <a:ext cx="6764814" cy="5080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Digitize FAST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DCC9ED-1004-41E5-80A5-B3FF5DF0B29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97AD97-7049-45A4-BC5D-752CBFC6D2CE}"/>
              </a:ext>
            </a:extLst>
          </p:cNvPr>
          <p:cNvGrpSpPr/>
          <p:nvPr/>
        </p:nvGrpSpPr>
        <p:grpSpPr>
          <a:xfrm flipH="1">
            <a:off x="7802790" y="-515604"/>
            <a:ext cx="7726148" cy="4538963"/>
            <a:chOff x="554850" y="1296313"/>
            <a:chExt cx="5143500" cy="2895600"/>
          </a:xfrm>
        </p:grpSpPr>
        <p:pic>
          <p:nvPicPr>
            <p:cNvPr id="3074" name="Picture 2" descr="Image result for 3d scan iphone x">
              <a:extLst>
                <a:ext uri="{FF2B5EF4-FFF2-40B4-BE49-F238E27FC236}">
                  <a16:creationId xmlns:a16="http://schemas.microsoft.com/office/drawing/2014/main" id="{C0DE5442-CC8C-438F-8CE2-F96C10D3941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50" y="1296313"/>
              <a:ext cx="51435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EC05C3-79E7-4CA1-9D23-0AE14C9FE9ED}"/>
                </a:ext>
              </a:extLst>
            </p:cNvPr>
            <p:cNvSpPr/>
            <p:nvPr/>
          </p:nvSpPr>
          <p:spPr>
            <a:xfrm>
              <a:off x="554850" y="1296313"/>
              <a:ext cx="2513203" cy="289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8" name="Picture 6" descr="Image result for iphone x truedepth">
            <a:extLst>
              <a:ext uri="{FF2B5EF4-FFF2-40B4-BE49-F238E27FC236}">
                <a16:creationId xmlns:a16="http://schemas.microsoft.com/office/drawing/2014/main" id="{52F14A91-D1E7-4FB3-8417-772961FBF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/>
          <a:stretch/>
        </p:blipFill>
        <p:spPr bwMode="auto">
          <a:xfrm>
            <a:off x="7795205" y="3600680"/>
            <a:ext cx="3958604" cy="40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8" descr="Image result for balance sidewalk human">
            <a:extLst>
              <a:ext uri="{FF2B5EF4-FFF2-40B4-BE49-F238E27FC236}">
                <a16:creationId xmlns:a16="http://schemas.microsoft.com/office/drawing/2014/main" id="{5B2358C5-52F0-4EEA-84F2-7F83AC55EB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548B1-FA17-574C-A007-46607400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73" y="876602"/>
            <a:ext cx="7306093" cy="5844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9D662-D6B6-3F48-B634-F8F73C902F1F}"/>
              </a:ext>
            </a:extLst>
          </p:cNvPr>
          <p:cNvSpPr txBox="1"/>
          <p:nvPr/>
        </p:nvSpPr>
        <p:spPr>
          <a:xfrm flipH="1" flipV="1">
            <a:off x="12414142" y="-2789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4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06282"/>
          </a:xfrm>
        </p:spPr>
        <p:txBody>
          <a:bodyPr>
            <a:normAutofit/>
          </a:bodyPr>
          <a:lstStyle/>
          <a:p>
            <a:r>
              <a:rPr lang="en-US" sz="4000" dirty="0"/>
              <a:t>How It Works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B330F5-9A42-496D-9F8B-DA59F4D87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01" y="810182"/>
            <a:ext cx="4363463" cy="2237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Passively digitizing FAST</a:t>
            </a:r>
          </a:p>
          <a:p>
            <a:r>
              <a:rPr lang="en-US" sz="2800" dirty="0"/>
              <a:t>Face Scan</a:t>
            </a:r>
          </a:p>
          <a:p>
            <a:r>
              <a:rPr lang="en-US" sz="2800" dirty="0"/>
              <a:t>Balance Test</a:t>
            </a:r>
          </a:p>
          <a:p>
            <a:r>
              <a:rPr lang="en-US" sz="2800" dirty="0"/>
              <a:t>Voice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Content Placeholder 6">
            <a:extLst>
              <a:ext uri="{FF2B5EF4-FFF2-40B4-BE49-F238E27FC236}">
                <a16:creationId xmlns:a16="http://schemas.microsoft.com/office/drawing/2014/main" id="{5A7E4AAF-7702-4E08-BF0E-52273D3674C0}"/>
              </a:ext>
            </a:extLst>
          </p:cNvPr>
          <p:cNvSpPr txBox="1">
            <a:spLocks/>
          </p:cNvSpPr>
          <p:nvPr/>
        </p:nvSpPr>
        <p:spPr>
          <a:xfrm>
            <a:off x="8326096" y="4092432"/>
            <a:ext cx="3256304" cy="276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Aiding recovery.</a:t>
            </a:r>
          </a:p>
          <a:p>
            <a:r>
              <a:rPr lang="en-US" sz="2800" dirty="0"/>
              <a:t>Voice/Facial feature activated games</a:t>
            </a:r>
          </a:p>
          <a:p>
            <a:r>
              <a:rPr lang="en-US" sz="2800" dirty="0"/>
              <a:t>Track user progress and recovery</a:t>
            </a:r>
          </a:p>
        </p:txBody>
      </p:sp>
      <p:pic>
        <p:nvPicPr>
          <p:cNvPr id="8" name="Online Media 7" descr="IMG_0105.TRIM">
            <a:hlinkClick r:id="" action="ppaction://media"/>
            <a:extLst>
              <a:ext uri="{FF2B5EF4-FFF2-40B4-BE49-F238E27FC236}">
                <a16:creationId xmlns:a16="http://schemas.microsoft.com/office/drawing/2014/main" id="{D2A713C9-D46E-A540-8674-FB0E9F81B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9654" y="810181"/>
            <a:ext cx="2704200" cy="5621223"/>
          </a:xfrm>
          <a:prstGeom prst="rect">
            <a:avLst/>
          </a:prstGeom>
        </p:spPr>
      </p:pic>
      <p:pic>
        <p:nvPicPr>
          <p:cNvPr id="11" name="Online Media 10" descr="IMG_2542.TRIM">
            <a:hlinkClick r:id="" action="ppaction://media"/>
            <a:extLst>
              <a:ext uri="{FF2B5EF4-FFF2-40B4-BE49-F238E27FC236}">
                <a16:creationId xmlns:a16="http://schemas.microsoft.com/office/drawing/2014/main" id="{7B197AE7-9AB1-0742-8F33-AC9449366A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08453" y="548241"/>
            <a:ext cx="1886212" cy="3338801"/>
          </a:xfrm>
          <a:prstGeom prst="rect">
            <a:avLst/>
          </a:prstGeom>
        </p:spPr>
      </p:pic>
      <p:pic>
        <p:nvPicPr>
          <p:cNvPr id="12" name="Online Media 11" descr="IMG_2544.TRIM">
            <a:hlinkClick r:id="" action="ppaction://media"/>
            <a:extLst>
              <a:ext uri="{FF2B5EF4-FFF2-40B4-BE49-F238E27FC236}">
                <a16:creationId xmlns:a16="http://schemas.microsoft.com/office/drawing/2014/main" id="{C74E55D5-EC03-AB48-9084-0704DD14E9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079262" y="548241"/>
            <a:ext cx="1886211" cy="3338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EB5A48-B81F-1C42-93C5-53E34D6B931C}"/>
              </a:ext>
            </a:extLst>
          </p:cNvPr>
          <p:cNvSpPr txBox="1"/>
          <p:nvPr/>
        </p:nvSpPr>
        <p:spPr>
          <a:xfrm>
            <a:off x="380697" y="3167390"/>
            <a:ext cx="436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Coupled with Monitoring Heart Rhythms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A96B7E-EE27-8746-B4A5-A02E66C747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626" y="4092432"/>
            <a:ext cx="4451839" cy="25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7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33" y="202014"/>
            <a:ext cx="10972800" cy="589924"/>
          </a:xfrm>
        </p:spPr>
        <p:txBody>
          <a:bodyPr>
            <a:noAutofit/>
          </a:bodyPr>
          <a:lstStyle/>
          <a:p>
            <a:r>
              <a:rPr lang="en-US" sz="3200" dirty="0"/>
              <a:t> Market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03EEAD-9602-4D4F-A697-585943393B83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24E06-2295-4CA5-A560-3F18F0D411C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99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33399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8F25016-21D6-468B-94CF-B86F3EAC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16" y="1017002"/>
            <a:ext cx="5344830" cy="5383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Costs United States </a:t>
            </a:r>
            <a:r>
              <a:rPr lang="en-US" b="1" dirty="0"/>
              <a:t>$34 billion</a:t>
            </a:r>
            <a:r>
              <a:rPr lang="en-US" dirty="0"/>
              <a:t> each year. </a:t>
            </a:r>
          </a:p>
          <a:p>
            <a:r>
              <a:rPr lang="en-US" dirty="0"/>
              <a:t>Save ~$30k/person</a:t>
            </a:r>
          </a:p>
          <a:p>
            <a:r>
              <a:rPr lang="en-US" dirty="0"/>
              <a:t>Licensing/Subscription</a:t>
            </a:r>
          </a:p>
          <a:p>
            <a:pPr lvl="1"/>
            <a:r>
              <a:rPr lang="en-US" dirty="0"/>
              <a:t>Stroke survivors, </a:t>
            </a:r>
          </a:p>
          <a:p>
            <a:pPr lvl="1"/>
            <a:r>
              <a:rPr lang="en-US" dirty="0"/>
              <a:t>Health organizations, </a:t>
            </a:r>
          </a:p>
          <a:p>
            <a:pPr lvl="1"/>
            <a:r>
              <a:rPr lang="en-US" dirty="0"/>
              <a:t>International interest </a:t>
            </a:r>
          </a:p>
          <a:p>
            <a:r>
              <a:rPr lang="en-US" dirty="0"/>
              <a:t>Free to scan</a:t>
            </a:r>
          </a:p>
          <a:p>
            <a:r>
              <a:rPr lang="en-US" dirty="0"/>
              <a:t>Mental/Facial Rehabilitation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510E22-FF3B-ED44-9CD8-F96A9A465795}"/>
              </a:ext>
            </a:extLst>
          </p:cNvPr>
          <p:cNvGrpSpPr/>
          <p:nvPr/>
        </p:nvGrpSpPr>
        <p:grpSpPr>
          <a:xfrm>
            <a:off x="4972914" y="836487"/>
            <a:ext cx="6621053" cy="5339349"/>
            <a:chOff x="4834080" y="421999"/>
            <a:chExt cx="7207846" cy="53393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A12516-70B0-D743-872F-BB8D0365DE0B}"/>
                </a:ext>
              </a:extLst>
            </p:cNvPr>
            <p:cNvGrpSpPr/>
            <p:nvPr/>
          </p:nvGrpSpPr>
          <p:grpSpPr>
            <a:xfrm>
              <a:off x="6012903" y="1518834"/>
              <a:ext cx="5705701" cy="3812583"/>
              <a:chOff x="6012903" y="1085747"/>
              <a:chExt cx="5705701" cy="468650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47B61CF-9733-BF4D-8B8C-08C78F52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2903" y="1085747"/>
                <a:ext cx="0" cy="468650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55D7F6F-2A93-D348-9467-7A010665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903" y="5772251"/>
                <a:ext cx="570570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18F07B-5010-394A-8741-305AC0C1C3B3}"/>
                </a:ext>
              </a:extLst>
            </p:cNvPr>
            <p:cNvSpPr txBox="1"/>
            <p:nvPr/>
          </p:nvSpPr>
          <p:spPr>
            <a:xfrm>
              <a:off x="6504331" y="421999"/>
              <a:ext cx="4722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Competitive Landscape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C3CD3-7C94-254B-B44C-9495BD7F8708}"/>
                </a:ext>
              </a:extLst>
            </p:cNvPr>
            <p:cNvSpPr txBox="1"/>
            <p:nvPr/>
          </p:nvSpPr>
          <p:spPr>
            <a:xfrm>
              <a:off x="4855811" y="4946218"/>
              <a:ext cx="1564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Hard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3EE216-AF46-AF45-8B1C-E91DA9376F29}"/>
                </a:ext>
              </a:extLst>
            </p:cNvPr>
            <p:cNvSpPr txBox="1"/>
            <p:nvPr/>
          </p:nvSpPr>
          <p:spPr>
            <a:xfrm>
              <a:off x="5894781" y="5361238"/>
              <a:ext cx="857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High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A74E5D-2F09-084B-A404-0130C2C3D634}"/>
                </a:ext>
              </a:extLst>
            </p:cNvPr>
            <p:cNvSpPr txBox="1"/>
            <p:nvPr/>
          </p:nvSpPr>
          <p:spPr>
            <a:xfrm>
              <a:off x="4834080" y="1903219"/>
              <a:ext cx="1564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Easy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9F471A-D858-FF4F-AD61-73D5D732B2B0}"/>
                </a:ext>
              </a:extLst>
            </p:cNvPr>
            <p:cNvSpPr txBox="1"/>
            <p:nvPr/>
          </p:nvSpPr>
          <p:spPr>
            <a:xfrm>
              <a:off x="10644445" y="4818176"/>
              <a:ext cx="12951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D5D66E-61CA-6046-A17F-A9D1191230F4}"/>
                </a:ext>
              </a:extLst>
            </p:cNvPr>
            <p:cNvSpPr txBox="1"/>
            <p:nvPr/>
          </p:nvSpPr>
          <p:spPr>
            <a:xfrm>
              <a:off x="4834080" y="1060259"/>
              <a:ext cx="2187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Ease of Use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473885-DCBA-A441-B06B-434011A56833}"/>
                </a:ext>
              </a:extLst>
            </p:cNvPr>
            <p:cNvSpPr txBox="1"/>
            <p:nvPr/>
          </p:nvSpPr>
          <p:spPr>
            <a:xfrm>
              <a:off x="11029072" y="5351419"/>
              <a:ext cx="910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2F05DD-FACF-6F4E-ACE1-821A5B89087D}"/>
                </a:ext>
              </a:extLst>
            </p:cNvPr>
            <p:cNvGrpSpPr/>
            <p:nvPr/>
          </p:nvGrpSpPr>
          <p:grpSpPr>
            <a:xfrm>
              <a:off x="8874311" y="1449672"/>
              <a:ext cx="1407684" cy="1810887"/>
              <a:chOff x="9645084" y="1304071"/>
              <a:chExt cx="1607769" cy="206828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7EBBE-96CB-2B49-9754-9C390037551A}"/>
                  </a:ext>
                </a:extLst>
              </p:cNvPr>
              <p:cNvSpPr txBox="1"/>
              <p:nvPr/>
            </p:nvSpPr>
            <p:spPr>
              <a:xfrm>
                <a:off x="9714632" y="1304071"/>
                <a:ext cx="14686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1"/>
                    </a:solidFill>
                  </a:rPr>
                  <a:t>TrueDepth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A059F5-9CE2-5D45-B1B3-54F013CE9433}"/>
                  </a:ext>
                </a:extLst>
              </p:cNvPr>
              <p:cNvSpPr/>
              <p:nvPr/>
            </p:nvSpPr>
            <p:spPr>
              <a:xfrm>
                <a:off x="9645084" y="1764586"/>
                <a:ext cx="1607769" cy="16077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7876A3-ED4A-234D-9091-0DB1476E7D20}"/>
                </a:ext>
              </a:extLst>
            </p:cNvPr>
            <p:cNvGrpSpPr/>
            <p:nvPr/>
          </p:nvGrpSpPr>
          <p:grpSpPr>
            <a:xfrm>
              <a:off x="6096000" y="3443659"/>
              <a:ext cx="1374674" cy="1781568"/>
              <a:chOff x="6461995" y="2833518"/>
              <a:chExt cx="1607770" cy="208365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B16886B-A9ED-3040-A673-69415A923A6D}"/>
                  </a:ext>
                </a:extLst>
              </p:cNvPr>
              <p:cNvSpPr/>
              <p:nvPr/>
            </p:nvSpPr>
            <p:spPr>
              <a:xfrm>
                <a:off x="6461995" y="3309408"/>
                <a:ext cx="1607770" cy="160776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17E9E-3A58-9940-A299-F6670B21796B}"/>
                  </a:ext>
                </a:extLst>
              </p:cNvPr>
              <p:cNvSpPr txBox="1"/>
              <p:nvPr/>
            </p:nvSpPr>
            <p:spPr>
              <a:xfrm>
                <a:off x="6755593" y="2833518"/>
                <a:ext cx="1010290" cy="467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VIPS</a:t>
                </a:r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50F20-D8F9-F743-A4CC-0584AC2277AE}"/>
                </a:ext>
              </a:extLst>
            </p:cNvPr>
            <p:cNvGrpSpPr/>
            <p:nvPr/>
          </p:nvGrpSpPr>
          <p:grpSpPr>
            <a:xfrm>
              <a:off x="10426465" y="2363990"/>
              <a:ext cx="1615461" cy="1878008"/>
              <a:chOff x="8106851" y="1858664"/>
              <a:chExt cx="2221546" cy="258259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AF724FD-AF20-EE47-812E-32F2C5DBD116}"/>
                  </a:ext>
                </a:extLst>
              </p:cNvPr>
              <p:cNvSpPr/>
              <p:nvPr/>
            </p:nvSpPr>
            <p:spPr>
              <a:xfrm>
                <a:off x="8275250" y="2556508"/>
                <a:ext cx="1884749" cy="18847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8EE740-DD6C-E64A-90A7-872191E5A0AE}"/>
                  </a:ext>
                </a:extLst>
              </p:cNvPr>
              <p:cNvSpPr txBox="1"/>
              <p:nvPr/>
            </p:nvSpPr>
            <p:spPr>
              <a:xfrm>
                <a:off x="8106851" y="1858664"/>
                <a:ext cx="2221546" cy="469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Camera/Video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57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1_OceanitWidescreenPPT">
  <a:themeElements>
    <a:clrScheme name="Custom 1">
      <a:dk1>
        <a:srgbClr val="333399"/>
      </a:dk1>
      <a:lt1>
        <a:sysClr val="window" lastClr="FFFFFF"/>
      </a:lt1>
      <a:dk2>
        <a:srgbClr val="33339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itWidescreenPPT" id="{EDE8F622-88B7-4088-9C01-83407FC0D0FE}" vid="{A1A9C342-E3C2-4A3F-9DEB-DF6213E14052}"/>
    </a:ext>
  </a:extLst>
</a:theme>
</file>

<file path=ppt/theme/theme2.xml><?xml version="1.0" encoding="utf-8"?>
<a:theme xmlns:a="http://schemas.openxmlformats.org/drawingml/2006/main" name="12_OceanitWidescreenPPT">
  <a:themeElements>
    <a:clrScheme name="Custom 1">
      <a:dk1>
        <a:srgbClr val="333399"/>
      </a:dk1>
      <a:lt1>
        <a:sysClr val="window" lastClr="FFFFFF"/>
      </a:lt1>
      <a:dk2>
        <a:srgbClr val="33339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itWidescreenPPT" id="{EDE8F622-88B7-4088-9C01-83407FC0D0FE}" vid="{A1A9C342-E3C2-4A3F-9DEB-DF6213E14052}"/>
    </a:ext>
  </a:extLst>
</a:theme>
</file>

<file path=ppt/theme/theme3.xml><?xml version="1.0" encoding="utf-8"?>
<a:theme xmlns:a="http://schemas.openxmlformats.org/drawingml/2006/main" name="14_OceanitWidescreenPPT">
  <a:themeElements>
    <a:clrScheme name="Custom 1">
      <a:dk1>
        <a:srgbClr val="333399"/>
      </a:dk1>
      <a:lt1>
        <a:sysClr val="window" lastClr="FFFFFF"/>
      </a:lt1>
      <a:dk2>
        <a:srgbClr val="33339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itWidescreenPPT" id="{EDE8F622-88B7-4088-9C01-83407FC0D0FE}" vid="{A1A9C342-E3C2-4A3F-9DEB-DF6213E14052}"/>
    </a:ext>
  </a:extLst>
</a:theme>
</file>

<file path=ppt/theme/theme4.xml><?xml version="1.0" encoding="utf-8"?>
<a:theme xmlns:a="http://schemas.openxmlformats.org/drawingml/2006/main" name="15_OceanitWidescreenPPT">
  <a:themeElements>
    <a:clrScheme name="Custom 1">
      <a:dk1>
        <a:srgbClr val="333399"/>
      </a:dk1>
      <a:lt1>
        <a:sysClr val="window" lastClr="FFFFFF"/>
      </a:lt1>
      <a:dk2>
        <a:srgbClr val="333399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itWidescreenPPT" id="{EDE8F622-88B7-4088-9C01-83407FC0D0FE}" vid="{A1A9C342-E3C2-4A3F-9DEB-DF6213E14052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Oceanit PPT Theme Widescreen (1)</Template>
  <TotalTime>25976</TotalTime>
  <Words>1191</Words>
  <Application>Microsoft Macintosh PowerPoint</Application>
  <PresentationFormat>Widescreen</PresentationFormat>
  <Paragraphs>160</Paragraphs>
  <Slides>5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Calibri</vt:lpstr>
      <vt:lpstr>Arial</vt:lpstr>
      <vt:lpstr>Impact</vt:lpstr>
      <vt:lpstr>Cambria</vt:lpstr>
      <vt:lpstr>Arial Narrow</vt:lpstr>
      <vt:lpstr>11_OceanitWidescreenPPT</vt:lpstr>
      <vt:lpstr>12_OceanitWidescreenPPT</vt:lpstr>
      <vt:lpstr>14_OceanitWidescreenPPT</vt:lpstr>
      <vt:lpstr>15_OceanitWidescreenPPT</vt:lpstr>
      <vt:lpstr>TrueDepth  Stroke Detection and Rehabilitation</vt:lpstr>
      <vt:lpstr>Problem: “Brain Attacks”</vt:lpstr>
      <vt:lpstr>Solution:</vt:lpstr>
      <vt:lpstr>How It Works </vt:lpstr>
      <vt:lpstr> Market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Zeolite Filtration  Ivy Fernandes</dc:title>
  <dc:creator>Ivy Fernandes</dc:creator>
  <cp:lastModifiedBy>Frank Pang</cp:lastModifiedBy>
  <cp:revision>225</cp:revision>
  <cp:lastPrinted>2019-07-27T01:56:18Z</cp:lastPrinted>
  <dcterms:modified xsi:type="dcterms:W3CDTF">2019-08-07T19:51:36Z</dcterms:modified>
</cp:coreProperties>
</file>